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67" r:id="rId3"/>
    <p:sldId id="282" r:id="rId4"/>
    <p:sldId id="270" r:id="rId5"/>
    <p:sldId id="271" r:id="rId6"/>
    <p:sldId id="285" r:id="rId7"/>
    <p:sldId id="269" r:id="rId8"/>
    <p:sldId id="264" r:id="rId9"/>
    <p:sldId id="265" r:id="rId10"/>
    <p:sldId id="266" r:id="rId11"/>
    <p:sldId id="262" r:id="rId12"/>
    <p:sldId id="260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3" r:id="rId22"/>
    <p:sldId id="284" r:id="rId23"/>
    <p:sldId id="280" r:id="rId24"/>
    <p:sldId id="281" r:id="rId25"/>
    <p:sldId id="286" r:id="rId26"/>
    <p:sldId id="287" r:id="rId27"/>
    <p:sldId id="288" r:id="rId28"/>
    <p:sldId id="294" r:id="rId29"/>
    <p:sldId id="289" r:id="rId30"/>
    <p:sldId id="290" r:id="rId31"/>
    <p:sldId id="291" r:id="rId32"/>
    <p:sldId id="292" r:id="rId33"/>
    <p:sldId id="293" r:id="rId34"/>
    <p:sldId id="263" r:id="rId35"/>
    <p:sldId id="259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6600"/>
    <a:srgbClr val="4D24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0FE63-88D1-4396-965D-930364636CE0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F8CAB1-88ED-44C2-868D-5C6C16183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452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16606-0EE3-4CF8-B565-D09C9DBB8FB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059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F4A2-B506-4A99-8830-2F2BE284E9E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923928" y="6381328"/>
            <a:ext cx="2895600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2240" y="6381328"/>
            <a:ext cx="2133600" cy="36512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"/>
          <a:stretch/>
        </p:blipFill>
        <p:spPr>
          <a:xfrm>
            <a:off x="-7417" y="-34862"/>
            <a:ext cx="6235601" cy="454398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75730" y="764704"/>
            <a:ext cx="2460766" cy="6281936"/>
          </a:xfrm>
          <a:prstGeom prst="rect">
            <a:avLst/>
          </a:prstGeom>
        </p:spPr>
      </p:pic>
      <p:sp>
        <p:nvSpPr>
          <p:cNvPr id="14" name="Прямоугольник 13"/>
          <p:cNvSpPr/>
          <p:nvPr userDrawn="1"/>
        </p:nvSpPr>
        <p:spPr>
          <a:xfrm>
            <a:off x="8175658" y="-34862"/>
            <a:ext cx="9683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>
                <a:solidFill>
                  <a:schemeClr val="lt1">
                    <a:alpha val="65000"/>
                  </a:schemeClr>
                </a:solidFill>
              </a:rPr>
              <a:t>bayovan</a:t>
            </a:r>
            <a:endParaRPr lang="ru-RU" dirty="0">
              <a:solidFill>
                <a:schemeClr val="lt1">
                  <a:alpha val="65000"/>
                </a:schemeClr>
              </a:solidFill>
            </a:endParaRPr>
          </a:p>
          <a:p>
            <a:pPr algn="ctr"/>
            <a:endParaRPr lang="ru-RU" dirty="0">
              <a:solidFill>
                <a:schemeClr val="lt1">
                  <a:alpha val="65000"/>
                </a:schemeClr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496" y="3717032"/>
            <a:ext cx="1534482" cy="3181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245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F4A2-B506-4A99-8830-2F2BE284E9E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FA178-51D4-4145-B7D0-1D648236F2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862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F4A2-B506-4A99-8830-2F2BE284E9E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FA178-51D4-4145-B7D0-1D648236F2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70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F4A2-B506-4A99-8830-2F2BE284E9E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FA178-51D4-4145-B7D0-1D648236F23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4392488"/>
            <a:ext cx="2000765" cy="256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879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60232" y="5210687"/>
            <a:ext cx="2330664" cy="164731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F4A2-B506-4A99-8830-2F2BE284E9E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63888" y="6381328"/>
            <a:ext cx="2895600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6381328"/>
            <a:ext cx="2133600" cy="365125"/>
          </a:xfrm>
        </p:spPr>
        <p:txBody>
          <a:bodyPr/>
          <a:lstStyle/>
          <a:p>
            <a:fld id="{76AFA178-51D4-4145-B7D0-1D648236F2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121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F4A2-B506-4A99-8830-2F2BE284E9E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FA178-51D4-4145-B7D0-1D648236F23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45187" y="1268760"/>
            <a:ext cx="2263317" cy="577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26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F4A2-B506-4A99-8830-2F2BE284E9E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FA178-51D4-4145-B7D0-1D648236F2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552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F4A2-B506-4A99-8830-2F2BE284E9E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FA178-51D4-4145-B7D0-1D648236F23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92281" y="3501008"/>
            <a:ext cx="2051720" cy="3237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99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F4A2-B506-4A99-8830-2F2BE284E9E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FA178-51D4-4145-B7D0-1D648236F23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180528" y="3212976"/>
            <a:ext cx="3104205" cy="3779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32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F4A2-B506-4A99-8830-2F2BE284E9E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FA178-51D4-4145-B7D0-1D648236F2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96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F4A2-B506-4A99-8830-2F2BE284E9E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FA178-51D4-4145-B7D0-1D648236F23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496" y="3717032"/>
            <a:ext cx="1534482" cy="3181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161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 err="1"/>
              <a:t>Четвертый</a:t>
            </a:r>
            <a:r>
              <a:rPr lang="ru-RU" dirty="0"/>
              <a:t>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475656" y="63687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AF4A2-B506-4A99-8830-2F2BE284E9E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225505" y="630932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3347864" y="63093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FA178-51D4-4145-B7D0-1D648236F2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8100392" y="32048"/>
            <a:ext cx="1043608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lt1">
                    <a:alpha val="61000"/>
                  </a:schemeClr>
                </a:solidFill>
              </a:rPr>
              <a:t>bayovan</a:t>
            </a:r>
            <a:endParaRPr lang="ru-RU" dirty="0">
              <a:solidFill>
                <a:schemeClr val="lt1">
                  <a:alpha val="61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 userDrawn="1"/>
        </p:nvSpPr>
        <p:spPr>
          <a:xfrm>
            <a:off x="179512" y="260648"/>
            <a:ext cx="8712968" cy="6222404"/>
          </a:xfrm>
          <a:prstGeom prst="roundRect">
            <a:avLst/>
          </a:prstGeom>
          <a:solidFill>
            <a:schemeClr val="bg1">
              <a:alpha val="90000"/>
            </a:schemeClr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685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https://img-fotki.yandex.ru/get/4700/134091466.18f/0_fb75b_e33ffaf4_orig" TargetMode="External"/><Relationship Id="rId3" Type="http://schemas.openxmlformats.org/officeDocument/2006/relationships/hyperlink" Target="https://img-fotki.yandex.ru/get/9805/134091466.18e/0_fb745_a6c01c19_orig" TargetMode="External"/><Relationship Id="rId7" Type="http://schemas.openxmlformats.org/officeDocument/2006/relationships/hyperlink" Target="https://img-fotki.yandex.ru/get/5102/134091466.1bf/0_107b1c_f364ae71_orig" TargetMode="External"/><Relationship Id="rId2" Type="http://schemas.openxmlformats.org/officeDocument/2006/relationships/hyperlink" Target="https://img-fotki.yandex.ru/get/6844/134091466.19a/0_ffe44_138376f7_orig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img-fotki.yandex.ru/get/6702/134091466.1ba/0_106b7e_d188c7a2_orig" TargetMode="External"/><Relationship Id="rId5" Type="http://schemas.openxmlformats.org/officeDocument/2006/relationships/hyperlink" Target="https://img-fotki.yandex.ru/get/5212/134091466.166/0_ee414_864dba14_orig" TargetMode="External"/><Relationship Id="rId4" Type="http://schemas.openxmlformats.org/officeDocument/2006/relationships/hyperlink" Target="https://img-fotki.yandex.ru/get/9765/134091466.118/0_ddd74_57b36325_orig" TargetMode="External"/><Relationship Id="rId9" Type="http://schemas.openxmlformats.org/officeDocument/2006/relationships/hyperlink" Target="https://img-fotki.yandex.ru/get/5402/134091466.18e/0_fb746_ca8ca728_ori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540568" y="734839"/>
            <a:ext cx="7200800" cy="1470025"/>
          </a:xfrm>
        </p:spPr>
        <p:txBody>
          <a:bodyPr>
            <a:normAutofit fontScale="90000"/>
          </a:bodyPr>
          <a:lstStyle/>
          <a:p>
            <a:r>
              <a:rPr lang="ru-RU" sz="4800" b="1" dirty="0">
                <a:solidFill>
                  <a:schemeClr val="bg1"/>
                </a:solidFill>
              </a:rPr>
              <a:t>ВСЕРОССИЙСКИЕ</a:t>
            </a:r>
            <a:br>
              <a:rPr lang="ru-RU" sz="4800" b="1" dirty="0">
                <a:solidFill>
                  <a:schemeClr val="bg1"/>
                </a:solidFill>
              </a:rPr>
            </a:br>
            <a:r>
              <a:rPr lang="ru-RU" sz="4800" b="1" dirty="0">
                <a:solidFill>
                  <a:schemeClr val="bg1"/>
                </a:solidFill>
              </a:rPr>
              <a:t>ПРОВЕРОЧНЫЕ</a:t>
            </a:r>
            <a:br>
              <a:rPr lang="ru-RU" sz="4800" b="1" dirty="0">
                <a:solidFill>
                  <a:schemeClr val="bg1"/>
                </a:solidFill>
              </a:rPr>
            </a:br>
            <a:r>
              <a:rPr lang="ru-RU" sz="4800" b="1" dirty="0">
                <a:solidFill>
                  <a:schemeClr val="bg1"/>
                </a:solidFill>
              </a:rPr>
              <a:t>РАБОТЫ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468488"/>
            <a:ext cx="6005264" cy="17526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endParaRPr lang="ru-RU" sz="1800" b="1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endParaRPr lang="ru-RU" sz="1800" b="1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endParaRPr lang="ru-RU" sz="1800" b="1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1800" b="1" dirty="0">
                <a:solidFill>
                  <a:schemeClr val="bg1"/>
                </a:solidFill>
              </a:rPr>
              <a:t>МБОУ «</a:t>
            </a:r>
            <a:r>
              <a:rPr lang="ru-RU" sz="1800" b="1" dirty="0" err="1">
                <a:solidFill>
                  <a:schemeClr val="bg1"/>
                </a:solidFill>
              </a:rPr>
              <a:t>Барано</a:t>
            </a:r>
            <a:r>
              <a:rPr lang="ru-RU" sz="1800" b="1" dirty="0">
                <a:solidFill>
                  <a:schemeClr val="bg1"/>
                </a:solidFill>
              </a:rPr>
              <a:t>-Оренбургская СОШ ПМО»</a:t>
            </a:r>
          </a:p>
        </p:txBody>
      </p:sp>
    </p:spTree>
    <p:extLst>
      <p:ext uri="{BB962C8B-B14F-4D97-AF65-F5344CB8AC3E}">
        <p14:creationId xmlns:p14="http://schemas.microsoft.com/office/powerpoint/2010/main" val="1779508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692696"/>
            <a:ext cx="7560840" cy="4536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5400" i="1" dirty="0">
                <a:solidFill>
                  <a:srgbClr val="000099"/>
                </a:solidFill>
              </a:rPr>
              <a:t>       </a:t>
            </a:r>
            <a:r>
              <a:rPr lang="ru-RU" sz="5400" b="1" dirty="0">
                <a:solidFill>
                  <a:srgbClr val="000099"/>
                </a:solidFill>
              </a:rPr>
              <a:t>Прочитай текст и выполни задания 6 – 15. Запиши  ответы  на</a:t>
            </a:r>
          </a:p>
          <a:p>
            <a:pPr algn="just"/>
            <a:r>
              <a:rPr lang="ru-RU" sz="5400" b="1" dirty="0">
                <a:solidFill>
                  <a:srgbClr val="000099"/>
                </a:solidFill>
              </a:rPr>
              <a:t>отведённых для этого строчках.</a:t>
            </a:r>
          </a:p>
          <a:p>
            <a:r>
              <a:rPr lang="ru-RU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869039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Задание № 6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275509"/>
            <a:ext cx="6696744" cy="43857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5400" dirty="0">
                <a:solidFill>
                  <a:srgbClr val="000099"/>
                </a:solidFill>
              </a:rPr>
              <a:t>    Что  хотел  сказать    </a:t>
            </a:r>
          </a:p>
          <a:p>
            <a:r>
              <a:rPr lang="ru-RU" sz="5400" dirty="0">
                <a:solidFill>
                  <a:srgbClr val="000099"/>
                </a:solidFill>
              </a:rPr>
              <a:t>    автор   читателю? </a:t>
            </a:r>
            <a:r>
              <a:rPr lang="ru-RU" sz="5400" b="1" dirty="0">
                <a:solidFill>
                  <a:srgbClr val="000099"/>
                </a:solidFill>
              </a:rPr>
              <a:t>Определи и запиши </a:t>
            </a:r>
            <a:r>
              <a:rPr lang="ru-RU" sz="5400" dirty="0">
                <a:solidFill>
                  <a:srgbClr val="000099"/>
                </a:solidFill>
              </a:rPr>
              <a:t>основную  мысль</a:t>
            </a:r>
          </a:p>
          <a:p>
            <a:r>
              <a:rPr lang="ru-RU" sz="5400" dirty="0">
                <a:solidFill>
                  <a:srgbClr val="000099"/>
                </a:solidFill>
              </a:rPr>
              <a:t>текста.</a:t>
            </a:r>
          </a:p>
          <a:p>
            <a:endParaRPr lang="ru-RU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261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514966"/>
            <a:ext cx="44644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Задание № 7</a:t>
            </a:r>
            <a:endParaRPr lang="ru-RU" sz="4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83768" y="1284407"/>
            <a:ext cx="6264696" cy="49529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4400" dirty="0">
                <a:solidFill>
                  <a:srgbClr val="000099"/>
                </a:solidFill>
              </a:rPr>
              <a:t>   На какие части можно разделить текст? </a:t>
            </a:r>
            <a:r>
              <a:rPr lang="ru-RU" sz="4400" b="1" dirty="0">
                <a:solidFill>
                  <a:srgbClr val="000099"/>
                </a:solidFill>
              </a:rPr>
              <a:t>Составь и запиши </a:t>
            </a:r>
            <a:r>
              <a:rPr lang="ru-RU" sz="4400" dirty="0">
                <a:solidFill>
                  <a:srgbClr val="000099"/>
                </a:solidFill>
              </a:rPr>
              <a:t>план текста из трёх пунктов. </a:t>
            </a:r>
          </a:p>
          <a:p>
            <a:pPr algn="just"/>
            <a:r>
              <a:rPr lang="ru-RU" sz="4400" dirty="0">
                <a:solidFill>
                  <a:srgbClr val="000099"/>
                </a:solidFill>
              </a:rPr>
              <a:t>      В ответе ты можешь использовать сочетания слов или предложения.</a:t>
            </a:r>
          </a:p>
        </p:txBody>
      </p:sp>
    </p:spTree>
    <p:extLst>
      <p:ext uri="{BB962C8B-B14F-4D97-AF65-F5344CB8AC3E}">
        <p14:creationId xmlns:p14="http://schemas.microsoft.com/office/powerpoint/2010/main" val="528383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sz="4800" dirty="0">
                <a:cs typeface="Times New Roman" panose="02020603050405020304" pitchFamily="18" charset="0"/>
              </a:rPr>
              <a:t>Задание № 8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340768"/>
            <a:ext cx="8352928" cy="4608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5000" b="1" dirty="0">
                <a:solidFill>
                  <a:srgbClr val="000099"/>
                </a:solidFill>
              </a:rPr>
              <a:t>    </a:t>
            </a:r>
            <a:r>
              <a:rPr lang="ru-RU" sz="4800" b="1" dirty="0">
                <a:solidFill>
                  <a:srgbClr val="000099"/>
                </a:solidFill>
              </a:rPr>
              <a:t>Задай  </a:t>
            </a:r>
            <a:r>
              <a:rPr lang="ru-RU" sz="4800" dirty="0">
                <a:solidFill>
                  <a:srgbClr val="000099"/>
                </a:solidFill>
              </a:rPr>
              <a:t>по  тексту  вопрос, который  поможет определить, насколько  точно  твои одноклассники  поняли  его содержание. </a:t>
            </a:r>
          </a:p>
          <a:p>
            <a:r>
              <a:rPr lang="ru-RU" sz="4800" b="1" dirty="0">
                <a:solidFill>
                  <a:srgbClr val="000099"/>
                </a:solidFill>
              </a:rPr>
              <a:t>Запиши </a:t>
            </a:r>
            <a:r>
              <a:rPr lang="ru-RU" sz="4800" dirty="0">
                <a:solidFill>
                  <a:srgbClr val="000099"/>
                </a:solidFill>
              </a:rPr>
              <a:t>свой вопрос.</a:t>
            </a:r>
          </a:p>
        </p:txBody>
      </p:sp>
    </p:spTree>
    <p:extLst>
      <p:ext uri="{BB962C8B-B14F-4D97-AF65-F5344CB8AC3E}">
        <p14:creationId xmlns:p14="http://schemas.microsoft.com/office/powerpoint/2010/main" val="1421260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sz="4800" dirty="0">
                <a:cs typeface="Times New Roman" panose="02020603050405020304" pitchFamily="18" charset="0"/>
              </a:rPr>
              <a:t>Задание № 9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412776"/>
            <a:ext cx="7992888" cy="38164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ru-RU" sz="5400" dirty="0">
                <a:solidFill>
                  <a:srgbClr val="000099"/>
                </a:solidFill>
              </a:rPr>
              <a:t>Как  ты  понимаешь значение  слова    </a:t>
            </a:r>
          </a:p>
          <a:p>
            <a:r>
              <a:rPr lang="ru-RU" sz="5400" dirty="0">
                <a:solidFill>
                  <a:srgbClr val="000099"/>
                </a:solidFill>
              </a:rPr>
              <a:t>       </a:t>
            </a:r>
            <a:r>
              <a:rPr lang="ru-RU" sz="5400" b="1" dirty="0">
                <a:solidFill>
                  <a:srgbClr val="FF0000"/>
                </a:solidFill>
              </a:rPr>
              <a:t>«полдень» </a:t>
            </a:r>
            <a:r>
              <a:rPr lang="ru-RU" sz="5400" dirty="0">
                <a:solidFill>
                  <a:srgbClr val="000099"/>
                </a:solidFill>
              </a:rPr>
              <a:t>? </a:t>
            </a:r>
          </a:p>
          <a:p>
            <a:r>
              <a:rPr lang="ru-RU" sz="5400" b="1" dirty="0">
                <a:solidFill>
                  <a:srgbClr val="000099"/>
                </a:solidFill>
              </a:rPr>
              <a:t>Запиши </a:t>
            </a:r>
            <a:r>
              <a:rPr lang="ru-RU" sz="5400" dirty="0">
                <a:solidFill>
                  <a:srgbClr val="000099"/>
                </a:solidFill>
              </a:rPr>
              <a:t>своё объяснение.</a:t>
            </a:r>
            <a:endParaRPr lang="ru-RU" sz="5400" b="1" dirty="0">
              <a:solidFill>
                <a:srgbClr val="000099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260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sz="4800" dirty="0">
                <a:cs typeface="Times New Roman" panose="02020603050405020304" pitchFamily="18" charset="0"/>
              </a:rPr>
              <a:t>Задание № 10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772816"/>
            <a:ext cx="8496944" cy="37444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5400" b="1" dirty="0">
                <a:solidFill>
                  <a:srgbClr val="000099"/>
                </a:solidFill>
              </a:rPr>
              <a:t>Замени  </a:t>
            </a:r>
            <a:r>
              <a:rPr lang="ru-RU" sz="5400" dirty="0">
                <a:solidFill>
                  <a:srgbClr val="000099"/>
                </a:solidFill>
              </a:rPr>
              <a:t>слово  «печёт» </a:t>
            </a:r>
          </a:p>
          <a:p>
            <a:r>
              <a:rPr lang="ru-RU" sz="5400" dirty="0">
                <a:solidFill>
                  <a:srgbClr val="000099"/>
                </a:solidFill>
              </a:rPr>
              <a:t>(из  15-го  предложения) близким  по  значению словом, </a:t>
            </a:r>
            <a:r>
              <a:rPr lang="ru-RU" sz="5400" b="1" dirty="0">
                <a:solidFill>
                  <a:srgbClr val="000099"/>
                </a:solidFill>
              </a:rPr>
              <a:t>запиши  </a:t>
            </a:r>
            <a:r>
              <a:rPr lang="ru-RU" sz="5400" dirty="0">
                <a:solidFill>
                  <a:srgbClr val="000099"/>
                </a:solidFill>
              </a:rPr>
              <a:t>это  слово.</a:t>
            </a:r>
          </a:p>
          <a:p>
            <a:r>
              <a:rPr lang="ru-RU" sz="5400" dirty="0">
                <a:solidFill>
                  <a:srgbClr val="000099"/>
                </a:solidFill>
              </a:rPr>
              <a:t>Ответ.  </a:t>
            </a:r>
            <a:r>
              <a:rPr lang="ru-RU" sz="5400" b="1" dirty="0">
                <a:solidFill>
                  <a:srgbClr val="FF0000"/>
                </a:solidFill>
              </a:rPr>
              <a:t>Печёт-__________</a:t>
            </a:r>
          </a:p>
          <a:p>
            <a:endParaRPr lang="ru-RU" sz="5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260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sz="4800" dirty="0">
                <a:cs typeface="Times New Roman" panose="02020603050405020304" pitchFamily="18" charset="0"/>
              </a:rPr>
              <a:t>Задание № 11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340768"/>
            <a:ext cx="8496944" cy="4608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800" dirty="0">
                <a:solidFill>
                  <a:srgbClr val="000099"/>
                </a:solidFill>
              </a:rPr>
              <a:t>В 12-м предложении </a:t>
            </a:r>
            <a:r>
              <a:rPr lang="ru-RU" sz="4800" b="1" dirty="0">
                <a:solidFill>
                  <a:srgbClr val="000099"/>
                </a:solidFill>
              </a:rPr>
              <a:t>найди </a:t>
            </a:r>
            <a:r>
              <a:rPr lang="ru-RU" sz="4800" dirty="0">
                <a:solidFill>
                  <a:srgbClr val="000099"/>
                </a:solidFill>
              </a:rPr>
              <a:t>слово, строение которого соответствует схеме:</a:t>
            </a:r>
          </a:p>
          <a:p>
            <a:pPr lvl="7"/>
            <a:r>
              <a:rPr lang="en-US" sz="6000" dirty="0">
                <a:solidFill>
                  <a:srgbClr val="FF0000"/>
                </a:solidFill>
              </a:rPr>
              <a:t>͡</a:t>
            </a:r>
            <a:r>
              <a:rPr lang="ru-RU" sz="6000" dirty="0">
                <a:solidFill>
                  <a:srgbClr val="FF0000"/>
                </a:solidFill>
              </a:rPr>
              <a:t>   </a:t>
            </a:r>
            <a:r>
              <a:rPr lang="el-GR" sz="4800" dirty="0">
                <a:solidFill>
                  <a:srgbClr val="FF0000"/>
                </a:solidFill>
              </a:rPr>
              <a:t>ᴧ</a:t>
            </a:r>
            <a:r>
              <a:rPr lang="ru-RU" sz="4800" dirty="0">
                <a:solidFill>
                  <a:srgbClr val="FF0000"/>
                </a:solidFill>
              </a:rPr>
              <a:t> </a:t>
            </a:r>
            <a:r>
              <a:rPr lang="el-GR" sz="4800" dirty="0">
                <a:solidFill>
                  <a:srgbClr val="FF0000"/>
                </a:solidFill>
              </a:rPr>
              <a:t>□</a:t>
            </a:r>
            <a:endParaRPr lang="ru-RU" sz="4800" dirty="0">
              <a:solidFill>
                <a:srgbClr val="FF0000"/>
              </a:solidFill>
            </a:endParaRPr>
          </a:p>
          <a:p>
            <a:r>
              <a:rPr lang="ru-RU" sz="4800" b="1" dirty="0">
                <a:solidFill>
                  <a:srgbClr val="000099"/>
                </a:solidFill>
              </a:rPr>
              <a:t>Выпиши </a:t>
            </a:r>
            <a:r>
              <a:rPr lang="ru-RU" sz="4800" dirty="0">
                <a:solidFill>
                  <a:srgbClr val="000099"/>
                </a:solidFill>
              </a:rPr>
              <a:t>это слово, </a:t>
            </a:r>
            <a:r>
              <a:rPr lang="ru-RU" sz="4800" b="1" dirty="0">
                <a:solidFill>
                  <a:srgbClr val="000099"/>
                </a:solidFill>
              </a:rPr>
              <a:t>обозначь </a:t>
            </a:r>
            <a:r>
              <a:rPr lang="ru-RU" sz="4800" dirty="0">
                <a:solidFill>
                  <a:srgbClr val="000099"/>
                </a:solidFill>
              </a:rPr>
              <a:t>его части.</a:t>
            </a:r>
          </a:p>
        </p:txBody>
      </p:sp>
    </p:spTree>
    <p:extLst>
      <p:ext uri="{BB962C8B-B14F-4D97-AF65-F5344CB8AC3E}">
        <p14:creationId xmlns:p14="http://schemas.microsoft.com/office/powerpoint/2010/main" val="1421260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sz="4800" dirty="0">
                <a:cs typeface="Times New Roman" panose="02020603050405020304" pitchFamily="18" charset="0"/>
              </a:rPr>
              <a:t>Задание № 12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340768"/>
            <a:ext cx="8568952" cy="48965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4800" b="1" dirty="0">
                <a:solidFill>
                  <a:srgbClr val="000099"/>
                </a:solidFill>
              </a:rPr>
              <a:t>   Выпиши </a:t>
            </a:r>
            <a:r>
              <a:rPr lang="ru-RU" sz="4800" dirty="0">
                <a:solidFill>
                  <a:srgbClr val="000099"/>
                </a:solidFill>
              </a:rPr>
              <a:t>из 6-го предложения    </a:t>
            </a:r>
          </a:p>
          <a:p>
            <a:pPr algn="just"/>
            <a:r>
              <a:rPr lang="ru-RU" sz="4800" dirty="0">
                <a:solidFill>
                  <a:srgbClr val="000099"/>
                </a:solidFill>
              </a:rPr>
              <a:t> все   имена   существительные </a:t>
            </a:r>
          </a:p>
          <a:p>
            <a:pPr algn="just"/>
            <a:r>
              <a:rPr lang="ru-RU" sz="4800" dirty="0">
                <a:solidFill>
                  <a:srgbClr val="000099"/>
                </a:solidFill>
              </a:rPr>
              <a:t>в той форме, в которой они стоят в предложении, </a:t>
            </a:r>
            <a:r>
              <a:rPr lang="ru-RU" sz="4800" b="1" dirty="0">
                <a:solidFill>
                  <a:srgbClr val="000099"/>
                </a:solidFill>
              </a:rPr>
              <a:t>укажи </a:t>
            </a:r>
            <a:r>
              <a:rPr lang="ru-RU" sz="4800" dirty="0">
                <a:solidFill>
                  <a:srgbClr val="000099"/>
                </a:solidFill>
              </a:rPr>
              <a:t>морфологические признаки одной из форм имени существительного (на выбор).</a:t>
            </a:r>
          </a:p>
        </p:txBody>
      </p:sp>
    </p:spTree>
    <p:extLst>
      <p:ext uri="{BB962C8B-B14F-4D97-AF65-F5344CB8AC3E}">
        <p14:creationId xmlns:p14="http://schemas.microsoft.com/office/powerpoint/2010/main" val="1421260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sz="4800" dirty="0">
                <a:cs typeface="Times New Roman" panose="02020603050405020304" pitchFamily="18" charset="0"/>
              </a:rPr>
              <a:t>Задание № 13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340768"/>
            <a:ext cx="8496944" cy="47525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>
                <a:solidFill>
                  <a:srgbClr val="000099"/>
                </a:solidFill>
              </a:rPr>
              <a:t>       Выпиши </a:t>
            </a:r>
            <a:r>
              <a:rPr lang="ru-RU" sz="4400" dirty="0">
                <a:solidFill>
                  <a:srgbClr val="000099"/>
                </a:solidFill>
              </a:rPr>
              <a:t>из 4-го предложения все формы имён прилагательных с именами существительными, к которым они относятся. </a:t>
            </a:r>
            <a:r>
              <a:rPr lang="ru-RU" sz="4400" b="1" dirty="0">
                <a:solidFill>
                  <a:srgbClr val="000099"/>
                </a:solidFill>
              </a:rPr>
              <a:t>Укажи </a:t>
            </a:r>
            <a:r>
              <a:rPr lang="ru-RU" sz="4400" dirty="0">
                <a:solidFill>
                  <a:srgbClr val="000099"/>
                </a:solidFill>
              </a:rPr>
              <a:t>морфологические признаки одной из форм имени прилагательного (на выбор).</a:t>
            </a:r>
          </a:p>
        </p:txBody>
      </p:sp>
    </p:spTree>
    <p:extLst>
      <p:ext uri="{BB962C8B-B14F-4D97-AF65-F5344CB8AC3E}">
        <p14:creationId xmlns:p14="http://schemas.microsoft.com/office/powerpoint/2010/main" val="14212607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sz="4800" dirty="0">
                <a:cs typeface="Times New Roman" panose="02020603050405020304" pitchFamily="18" charset="0"/>
              </a:rPr>
              <a:t>Задание № 14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315406"/>
            <a:ext cx="8496944" cy="54259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>
                <a:solidFill>
                  <a:srgbClr val="000099"/>
                </a:solidFill>
              </a:rPr>
              <a:t>       </a:t>
            </a:r>
          </a:p>
          <a:p>
            <a:pPr algn="just"/>
            <a:r>
              <a:rPr lang="ru-RU" sz="4000" b="1" dirty="0">
                <a:solidFill>
                  <a:srgbClr val="000099"/>
                </a:solidFill>
              </a:rPr>
              <a:t>Выпиши </a:t>
            </a:r>
            <a:r>
              <a:rPr lang="ru-RU" sz="4000" dirty="0">
                <a:solidFill>
                  <a:srgbClr val="000099"/>
                </a:solidFill>
              </a:rPr>
              <a:t>из 10-го предложения все местоимения, </a:t>
            </a:r>
            <a:r>
              <a:rPr lang="ru-RU" sz="4000" b="1" dirty="0">
                <a:solidFill>
                  <a:srgbClr val="000099"/>
                </a:solidFill>
              </a:rPr>
              <a:t>укажи </a:t>
            </a:r>
            <a:r>
              <a:rPr lang="ru-RU" sz="4000" dirty="0">
                <a:solidFill>
                  <a:srgbClr val="000099"/>
                </a:solidFill>
              </a:rPr>
              <a:t>лицо и число одного из них (на выбор).</a:t>
            </a:r>
          </a:p>
          <a:p>
            <a:pPr algn="ctr"/>
            <a:r>
              <a:rPr lang="ru-RU" sz="4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ЗАДАНИЕ № 15</a:t>
            </a:r>
          </a:p>
          <a:p>
            <a:pPr algn="just"/>
            <a:r>
              <a:rPr lang="ru-RU" sz="4000" b="1" dirty="0">
                <a:solidFill>
                  <a:srgbClr val="000099"/>
                </a:solidFill>
              </a:rPr>
              <a:t>Выпиши </a:t>
            </a:r>
            <a:r>
              <a:rPr lang="ru-RU" sz="4000" dirty="0">
                <a:solidFill>
                  <a:srgbClr val="000099"/>
                </a:solidFill>
              </a:rPr>
              <a:t>из 8-го предложения все глаголы в той форме, в которой они стоят в предложении, </a:t>
            </a:r>
            <a:r>
              <a:rPr lang="ru-RU" sz="4000" b="1" dirty="0">
                <a:solidFill>
                  <a:srgbClr val="000099"/>
                </a:solidFill>
              </a:rPr>
              <a:t>укажи </a:t>
            </a:r>
            <a:r>
              <a:rPr lang="ru-RU" sz="4000" dirty="0">
                <a:solidFill>
                  <a:srgbClr val="000099"/>
                </a:solidFill>
              </a:rPr>
              <a:t>морфо-логические признаки одной из форм глагола (на выбор).</a:t>
            </a:r>
          </a:p>
          <a:p>
            <a:pPr algn="ctr"/>
            <a:endParaRPr lang="ru-RU" sz="4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393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/>
                <a:cs typeface="Times New Roman"/>
              </a:rPr>
              <a:t>ВСЕРОССИЙСКИЕ ПРОВЕРОЧНЫЕ   РАБОТЫ</a:t>
            </a:r>
            <a:br>
              <a:rPr lang="ru-RU" b="1" i="1" dirty="0">
                <a:solidFill>
                  <a:srgbClr val="FF0000"/>
                </a:solidFill>
                <a:latin typeface="Times New Roman"/>
                <a:cs typeface="Times New Roman"/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1711349"/>
            <a:ext cx="6624736" cy="4525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ВПР </a:t>
            </a:r>
            <a:r>
              <a:rPr lang="ru-RU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обеспечение единства образовательного пространства Российской Федерации и поддержки введения Федерального государственного образовательного стандарта за счет предоставления образовательным организациям единых проверочных материалов и единых критериев оценивания учебных достижений.</a:t>
            </a:r>
          </a:p>
        </p:txBody>
      </p:sp>
    </p:spTree>
    <p:extLst>
      <p:ext uri="{BB962C8B-B14F-4D97-AF65-F5344CB8AC3E}">
        <p14:creationId xmlns:p14="http://schemas.microsoft.com/office/powerpoint/2010/main" val="2129654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sz="4800" dirty="0">
                <a:cs typeface="Times New Roman" panose="02020603050405020304" pitchFamily="18" charset="0"/>
              </a:rPr>
              <a:t>Задание № 16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340768"/>
            <a:ext cx="8496944" cy="39604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4400" dirty="0">
                <a:solidFill>
                  <a:srgbClr val="000099"/>
                </a:solidFill>
              </a:rPr>
              <a:t>      Представь,   что   у   твоего одноклассника   в   домашней библиотеке есть книга, которую ты давно хотел (хотела) прочесть. Вежливо попроси у него эту книгу на время. </a:t>
            </a:r>
            <a:r>
              <a:rPr lang="ru-RU" sz="4400" b="1" dirty="0">
                <a:solidFill>
                  <a:srgbClr val="000099"/>
                </a:solidFill>
              </a:rPr>
              <a:t>Запиши </a:t>
            </a:r>
            <a:r>
              <a:rPr lang="ru-RU" sz="4400" dirty="0">
                <a:solidFill>
                  <a:srgbClr val="000099"/>
                </a:solidFill>
              </a:rPr>
              <a:t>свою </a:t>
            </a:r>
            <a:r>
              <a:rPr lang="ru-RU" sz="4400" b="1" dirty="0">
                <a:solidFill>
                  <a:srgbClr val="000099"/>
                </a:solidFill>
              </a:rPr>
              <a:t>просьбу</a:t>
            </a:r>
            <a:r>
              <a:rPr lang="ru-RU" sz="4400" dirty="0">
                <a:solidFill>
                  <a:srgbClr val="000099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53937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6621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000099"/>
                </a:solidFill>
              </a:rPr>
              <a:t>Система оценивания выполнения отдельных заданий и проверочной работы в целом </a:t>
            </a:r>
            <a:endParaRPr lang="ru-RU" sz="3200" dirty="0">
              <a:solidFill>
                <a:srgbClr val="000099"/>
              </a:solidFill>
            </a:endParaRPr>
          </a:p>
          <a:p>
            <a:r>
              <a:rPr lang="ru-RU" sz="3200" dirty="0">
                <a:solidFill>
                  <a:srgbClr val="000099"/>
                </a:solidFill>
              </a:rPr>
              <a:t>Правильно выполненная работа оценивается 42 баллами. </a:t>
            </a:r>
          </a:p>
          <a:p>
            <a:r>
              <a:rPr lang="ru-RU" sz="3200" dirty="0">
                <a:solidFill>
                  <a:srgbClr val="000099"/>
                </a:solidFill>
              </a:rPr>
              <a:t>Выполнение задания 1 оценивается по критериям от 0 до 7 баллов. Ответ на каждое из заданий 2, 7, 12, 13, 14, 15 оценивается от 0 до 3 баллов. Ответы на задание 3 оцениваются от 0 до 1 балла по пункту 1), от 0 до 3 баллов по пункту 2). Ответ на каждое из заданий 4, 6, 8, 11, 16 оценивается от 0 до 2 баллов. Правильный ответ на каждое из заданий 5, 9, 10 оценивается 1 баллом. </a:t>
            </a:r>
          </a:p>
        </p:txBody>
      </p:sp>
    </p:spTree>
    <p:extLst>
      <p:ext uri="{BB962C8B-B14F-4D97-AF65-F5344CB8AC3E}">
        <p14:creationId xmlns:p14="http://schemas.microsoft.com/office/powerpoint/2010/main" val="1045893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44824"/>
            <a:ext cx="8496944" cy="30963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>
                <a:solidFill>
                  <a:srgbClr val="000099"/>
                </a:solidFill>
              </a:rPr>
              <a:t>       </a:t>
            </a:r>
            <a:endParaRPr lang="ru-RU" sz="4400" dirty="0">
              <a:solidFill>
                <a:srgbClr val="000099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940967"/>
              </p:ext>
            </p:extLst>
          </p:nvPr>
        </p:nvGraphicFramePr>
        <p:xfrm>
          <a:off x="395536" y="1916832"/>
          <a:ext cx="8352928" cy="2926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01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Отметка по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пятибалльной шкале 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«2» 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«3» 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«4» 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«5» 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Первичные баллы 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0–12 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13–23 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24–33 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34–42 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5893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0"/>
            <a:ext cx="77724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>
                <a:solidFill>
                  <a:srgbClr val="FF0000"/>
                </a:solidFill>
                <a:cs typeface="Times New Roman" panose="02020603050405020304" pitchFamily="18" charset="0"/>
              </a:rPr>
              <a:t>МАТЕМАТИКА</a:t>
            </a:r>
            <a:br>
              <a:rPr lang="ru-RU" dirty="0">
                <a:cs typeface="Times New Roman" panose="02020603050405020304" pitchFamily="18" charset="0"/>
              </a:rPr>
            </a:br>
            <a:r>
              <a:rPr lang="ru-RU" dirty="0">
                <a:cs typeface="Times New Roman" panose="02020603050405020304" pitchFamily="18" charset="0"/>
              </a:rPr>
              <a:t>Задание № 1-2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340768"/>
            <a:ext cx="8496944" cy="47525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solidFill>
                  <a:srgbClr val="000099"/>
                </a:solidFill>
              </a:rPr>
              <a:t>Найди значение выражения </a:t>
            </a:r>
            <a:r>
              <a:rPr lang="ru-RU" sz="5400" b="1" dirty="0">
                <a:solidFill>
                  <a:srgbClr val="000099"/>
                </a:solidFill>
              </a:rPr>
              <a:t>77 – 18</a:t>
            </a:r>
          </a:p>
          <a:p>
            <a:r>
              <a:rPr lang="ru-RU" sz="5400" dirty="0">
                <a:solidFill>
                  <a:srgbClr val="000099"/>
                </a:solidFill>
              </a:rPr>
              <a:t>Найди значение выражения</a:t>
            </a:r>
          </a:p>
          <a:p>
            <a:pPr algn="ctr"/>
            <a:r>
              <a:rPr lang="ru-RU" sz="5400" b="1" dirty="0">
                <a:solidFill>
                  <a:srgbClr val="000099"/>
                </a:solidFill>
              </a:rPr>
              <a:t>52 ⋅3 − 2 ⋅ 4.</a:t>
            </a:r>
          </a:p>
        </p:txBody>
      </p:sp>
    </p:spTree>
    <p:extLst>
      <p:ext uri="{BB962C8B-B14F-4D97-AF65-F5344CB8AC3E}">
        <p14:creationId xmlns:p14="http://schemas.microsoft.com/office/powerpoint/2010/main" val="15153937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cs typeface="Times New Roman" panose="02020603050405020304" pitchFamily="18" charset="0"/>
              </a:rPr>
              <a:t>Задание № 3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556792"/>
            <a:ext cx="8496944" cy="36724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4400" dirty="0">
                <a:solidFill>
                  <a:srgbClr val="000099"/>
                </a:solidFill>
              </a:rPr>
              <a:t>Рассмотри рисунок и ответь на вопрос. Сколько рублей надо заплатить за покупку, состоящую из пяти баночек йогурта и двух плиток шоколада?</a:t>
            </a:r>
          </a:p>
          <a:p>
            <a:endParaRPr lang="ru-RU" sz="4400" dirty="0">
              <a:solidFill>
                <a:srgbClr val="000099"/>
              </a:solidFill>
            </a:endParaRPr>
          </a:p>
          <a:p>
            <a:endParaRPr lang="ru-RU" sz="4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3937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92696"/>
            <a:ext cx="8496944" cy="4536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4400" dirty="0">
              <a:solidFill>
                <a:srgbClr val="000099"/>
              </a:solidFill>
            </a:endParaRPr>
          </a:p>
          <a:p>
            <a:endParaRPr lang="ru-RU" sz="4400" dirty="0">
              <a:solidFill>
                <a:srgbClr val="000099"/>
              </a:solidFill>
            </a:endParaRPr>
          </a:p>
        </p:txBody>
      </p:sp>
      <p:pic>
        <p:nvPicPr>
          <p:cNvPr id="5" name="Рисунок 4" descr="http://185.12.29.196:8082/media/E7719AB2C148ADE6480ED3E2DCA84536/xs3qstsrc77384F21BFD2AD29483971014BB8FC4F_1_143574864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04664"/>
            <a:ext cx="8280919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864387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cs typeface="Times New Roman" panose="02020603050405020304" pitchFamily="18" charset="0"/>
              </a:rPr>
              <a:t>Задание № 4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556792"/>
            <a:ext cx="8640960" cy="4608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5000" dirty="0">
                <a:solidFill>
                  <a:srgbClr val="000099"/>
                </a:solidFill>
              </a:rPr>
              <a:t>У продавца было 6 кг клюквы. После продажи её части у него осталось 5 кг 150 г клюквы. Сколько граммов клюквы было продано?</a:t>
            </a:r>
          </a:p>
          <a:p>
            <a:endParaRPr lang="ru-RU" sz="4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4387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188641"/>
            <a:ext cx="7772400" cy="72008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cs typeface="Times New Roman" panose="02020603050405020304" pitchFamily="18" charset="0"/>
              </a:rPr>
              <a:t>Задание № 5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764704"/>
            <a:ext cx="8856984" cy="4320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>
                <a:solidFill>
                  <a:srgbClr val="000099"/>
                </a:solidFill>
              </a:rPr>
              <a:t>На рисунке изображён прямоугольник.</a:t>
            </a:r>
          </a:p>
          <a:p>
            <a:r>
              <a:rPr lang="ru-RU" sz="3200" dirty="0">
                <a:solidFill>
                  <a:srgbClr val="000099"/>
                </a:solidFill>
              </a:rPr>
              <a:t>1) Найди площадь этого прямоугольника, если сторона клетки – 1 см.</a:t>
            </a:r>
          </a:p>
          <a:p>
            <a:r>
              <a:rPr lang="ru-RU" sz="3200" dirty="0">
                <a:solidFill>
                  <a:srgbClr val="000099"/>
                </a:solidFill>
              </a:rPr>
              <a:t>2) Проведи прямую линию так, чтобы этот прямоугольник оказался разбит на две части, одна из которых имеет периметр 8 см.</a:t>
            </a:r>
          </a:p>
          <a:p>
            <a:endParaRPr lang="ru-RU" sz="3200" dirty="0">
              <a:solidFill>
                <a:srgbClr val="000099"/>
              </a:solidFill>
            </a:endParaRPr>
          </a:p>
          <a:p>
            <a:endParaRPr lang="ru-RU" sz="3200" dirty="0">
              <a:solidFill>
                <a:srgbClr val="000099"/>
              </a:solidFill>
            </a:endParaRPr>
          </a:p>
        </p:txBody>
      </p:sp>
      <p:pic>
        <p:nvPicPr>
          <p:cNvPr id="5" name="Рисунок 4" descr="http://185.12.29.196:8082/media/FE68965F97228AE3467FD86C76F1C808/innerimg0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05064"/>
            <a:ext cx="9144000" cy="2276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864387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cs typeface="Times New Roman" panose="02020603050405020304" pitchFamily="18" charset="0"/>
              </a:rPr>
              <a:t>Задание № 6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124744"/>
            <a:ext cx="8496944" cy="55892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3200" dirty="0">
              <a:solidFill>
                <a:srgbClr val="000099"/>
              </a:solidFill>
            </a:endParaRPr>
          </a:p>
          <a:p>
            <a:endParaRPr lang="ru-RU" sz="3200" dirty="0">
              <a:solidFill>
                <a:srgbClr val="000099"/>
              </a:solidFill>
            </a:endParaRPr>
          </a:p>
          <a:p>
            <a:endParaRPr lang="ru-RU" sz="3200" dirty="0">
              <a:solidFill>
                <a:srgbClr val="000099"/>
              </a:solidFill>
            </a:endParaRPr>
          </a:p>
          <a:p>
            <a:endParaRPr lang="ru-RU" sz="3200" dirty="0">
              <a:solidFill>
                <a:srgbClr val="000099"/>
              </a:solidFill>
            </a:endParaRPr>
          </a:p>
          <a:p>
            <a:endParaRPr lang="ru-RU" sz="3200" dirty="0">
              <a:solidFill>
                <a:srgbClr val="000099"/>
              </a:solidFill>
            </a:endParaRPr>
          </a:p>
          <a:p>
            <a:endParaRPr lang="ru-RU" sz="3200" dirty="0">
              <a:solidFill>
                <a:srgbClr val="000099"/>
              </a:solidFill>
            </a:endParaRPr>
          </a:p>
          <a:p>
            <a:endParaRPr lang="ru-RU" sz="3200" dirty="0">
              <a:solidFill>
                <a:srgbClr val="000099"/>
              </a:solidFill>
            </a:endParaRPr>
          </a:p>
          <a:p>
            <a:r>
              <a:rPr lang="ru-RU" sz="4400" dirty="0">
                <a:solidFill>
                  <a:srgbClr val="000099"/>
                </a:solidFill>
              </a:rPr>
              <a:t>В какое время с 13 до 17 часов </a:t>
            </a:r>
          </a:p>
          <a:p>
            <a:r>
              <a:rPr lang="ru-RU" sz="4400" dirty="0">
                <a:solidFill>
                  <a:srgbClr val="000099"/>
                </a:solidFill>
              </a:rPr>
              <a:t>у врача Михайлова была самая маленькая очередь?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891144"/>
              </p:ext>
            </p:extLst>
          </p:nvPr>
        </p:nvGraphicFramePr>
        <p:xfrm>
          <a:off x="251520" y="1472170"/>
          <a:ext cx="8611203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0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2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47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3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4050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u="none" strike="noStrike" baseline="0" dirty="0">
                          <a:latin typeface="TimesNewRoman,Bold"/>
                        </a:rPr>
                        <a:t>Время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u="none" strike="noStrike" baseline="0" dirty="0">
                          <a:latin typeface="TimesNewRoman,Bold"/>
                        </a:rPr>
                        <a:t>Иванов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u="none" strike="noStrike" baseline="0" dirty="0">
                          <a:latin typeface="TimesNewRoman,Bold"/>
                        </a:rPr>
                        <a:t>Семёнов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u="none" strike="noStrike" baseline="0" dirty="0">
                          <a:latin typeface="TimesNewRoman,Bold"/>
                        </a:rPr>
                        <a:t>Михайлов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050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13:00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050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14:00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05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15:00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05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16:00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05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17:00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2763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260648"/>
            <a:ext cx="9144000" cy="65973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>ЗАДАНИЕ № 7-8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400" dirty="0">
                <a:solidFill>
                  <a:srgbClr val="000099"/>
                </a:solidFill>
              </a:rPr>
              <a:t>Найди значение выражения </a:t>
            </a:r>
          </a:p>
          <a:p>
            <a:pPr algn="ctr"/>
            <a:r>
              <a:rPr lang="ru-RU" sz="4400" b="1" dirty="0">
                <a:solidFill>
                  <a:srgbClr val="000099"/>
                </a:solidFill>
              </a:rPr>
              <a:t>(25⋅30 − 586) + 96 : 4.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400" dirty="0">
                <a:solidFill>
                  <a:srgbClr val="000099"/>
                </a:solidFill>
              </a:rPr>
              <a:t>В кинотеатре показывают фильм, длительность которого – 2 часа 15 минут. После каждого сеанса устраивается перерыв на полчаса. Первый сеанс начался в 11:00. Во сколько закончится третий сеанс?</a:t>
            </a:r>
          </a:p>
        </p:txBody>
      </p:sp>
    </p:spTree>
    <p:extLst>
      <p:ext uri="{BB962C8B-B14F-4D97-AF65-F5344CB8AC3E}">
        <p14:creationId xmlns:p14="http://schemas.microsoft.com/office/powerpoint/2010/main" val="1886438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-60061" y="116632"/>
            <a:ext cx="9144000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ВСЕРОССИЙСКИЕ 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ПРОВЕРОЧНЫЕ РАБОТЫ </a:t>
            </a:r>
          </a:p>
          <a:p>
            <a:pPr algn="ctr"/>
            <a:r>
              <a:rPr lang="ru-RU" sz="3200" dirty="0">
                <a:solidFill>
                  <a:srgbClr val="FF0000"/>
                </a:solidFill>
                <a:latin typeface="Times New Roman"/>
                <a:cs typeface="Times New Roman"/>
              </a:rPr>
              <a:t>(ГРАФИК ВВЕДЕНИЯ)</a:t>
            </a:r>
            <a:endParaRPr lang="ru-RU" sz="3200" b="1" i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028570" y="388105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10" name="Group 3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6303752"/>
              </p:ext>
            </p:extLst>
          </p:nvPr>
        </p:nvGraphicFramePr>
        <p:xfrm>
          <a:off x="1907704" y="1686292"/>
          <a:ext cx="5976664" cy="4926786"/>
        </p:xfrm>
        <a:graphic>
          <a:graphicData uri="http://schemas.openxmlformats.org/drawingml/2006/table">
            <a:tbl>
              <a:tblPr/>
              <a:tblGrid>
                <a:gridCol w="59766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8065">
                <a:tc>
                  <a:txBody>
                    <a:bodyPr/>
                    <a:lstStyle/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2020/2021</a:t>
                      </a:r>
                    </a:p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ambria" charset="0"/>
                        <a:ea typeface="Arial" charset="0"/>
                        <a:cs typeface="Arial" charset="0"/>
                      </a:endParaRPr>
                    </a:p>
                  </a:txBody>
                  <a:tcPr marL="91447" marR="91447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2325">
                <a:tc>
                  <a:txBody>
                    <a:bodyPr/>
                    <a:lstStyle/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Проведение ВПР</a:t>
                      </a:r>
                    </a:p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в начальной школе </a:t>
                      </a:r>
                    </a:p>
                  </a:txBody>
                  <a:tcPr marL="91447" marR="91447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7180">
                <a:tc>
                  <a:txBody>
                    <a:bodyPr/>
                    <a:lstStyle/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03864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Проведение ВПР</a:t>
                      </a:r>
                    </a:p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03864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в 5-7классах</a:t>
                      </a:r>
                    </a:p>
                  </a:txBody>
                  <a:tcPr marL="91447" marR="91447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7180">
                <a:tc>
                  <a:txBody>
                    <a:bodyPr/>
                    <a:lstStyle/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Проведение ВПР </a:t>
                      </a:r>
                      <a:b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</a:b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в 8 классах</a:t>
                      </a:r>
                    </a:p>
                  </a:txBody>
                  <a:tcPr marL="91447" marR="91447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2036">
                <a:tc>
                  <a:txBody>
                    <a:bodyPr/>
                    <a:lstStyle/>
                    <a:p>
                      <a:pPr marL="0" marR="0" lvl="0" indent="0" algn="ctr" defTabSz="684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03864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Проведение  ВПР </a:t>
                      </a:r>
                      <a:b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03864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</a:b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03864"/>
                          </a:solidFill>
                          <a:effectLst/>
                          <a:latin typeface="Cambria" charset="0"/>
                          <a:ea typeface="Arial" charset="0"/>
                          <a:cs typeface="Arial" charset="0"/>
                        </a:rPr>
                        <a:t>в 10,11 классах</a:t>
                      </a:r>
                    </a:p>
                  </a:txBody>
                  <a:tcPr marL="91447" marR="91447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29078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cs typeface="Times New Roman" panose="02020603050405020304" pitchFamily="18" charset="0"/>
              </a:rPr>
              <a:t>Задание № 9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340768"/>
            <a:ext cx="8496944" cy="50405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>
                <a:solidFill>
                  <a:srgbClr val="000099"/>
                </a:solidFill>
              </a:rPr>
              <a:t>В погребе бабушки Маши хранится 40 банок с вареньем. Из них 13 банок</a:t>
            </a:r>
          </a:p>
          <a:p>
            <a:r>
              <a:rPr lang="ru-RU" sz="4000" dirty="0">
                <a:solidFill>
                  <a:srgbClr val="000099"/>
                </a:solidFill>
              </a:rPr>
              <a:t>с вишнёвым вареньем, а остальные – со смородиновым. В каждой банке</a:t>
            </a:r>
          </a:p>
          <a:p>
            <a:r>
              <a:rPr lang="ru-RU" sz="4000" dirty="0">
                <a:solidFill>
                  <a:srgbClr val="000099"/>
                </a:solidFill>
              </a:rPr>
              <a:t>находится 3 кг варенья. На сколько килограммов больше у бабушки Маши смородинового варенья, чем вишнёвого? Запиши решение и ответ.</a:t>
            </a:r>
          </a:p>
          <a:p>
            <a:endParaRPr lang="ru-RU" sz="4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4387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116633"/>
            <a:ext cx="7772400" cy="72008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cs typeface="Times New Roman" panose="02020603050405020304" pitchFamily="18" charset="0"/>
              </a:rPr>
              <a:t>Задание № 10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052736"/>
            <a:ext cx="8496944" cy="41764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3600" dirty="0">
              <a:solidFill>
                <a:srgbClr val="000099"/>
              </a:solidFill>
            </a:endParaRPr>
          </a:p>
          <a:p>
            <a:pPr algn="just"/>
            <a:r>
              <a:rPr lang="ru-RU" sz="3600" dirty="0">
                <a:solidFill>
                  <a:srgbClr val="000099"/>
                </a:solidFill>
              </a:rPr>
              <a:t>Катя ведёт счёт с помощью пальцев правой руки. Указав на большой палец, она говорит: «один», на указательный – «два», …, на мизинец – «пять», а дальше</a:t>
            </a:r>
          </a:p>
          <a:p>
            <a:pPr algn="just"/>
            <a:r>
              <a:rPr lang="ru-RU" sz="3600" dirty="0">
                <a:solidFill>
                  <a:srgbClr val="000099"/>
                </a:solidFill>
              </a:rPr>
              <a:t>она перебирает пальцы в обратном порядке: безымянный – «шесть» и так далее.</a:t>
            </a:r>
          </a:p>
          <a:p>
            <a:r>
              <a:rPr lang="ru-RU" sz="3600" dirty="0">
                <a:solidFill>
                  <a:srgbClr val="000099"/>
                </a:solidFill>
              </a:rPr>
              <a:t>1) Какой палец придётся на число 10?</a:t>
            </a:r>
          </a:p>
          <a:p>
            <a:r>
              <a:rPr lang="ru-RU" sz="3600" dirty="0">
                <a:solidFill>
                  <a:srgbClr val="000099"/>
                </a:solidFill>
              </a:rPr>
              <a:t>2) Какое число назовёт Катя, указав  в  </a:t>
            </a:r>
          </a:p>
          <a:p>
            <a:r>
              <a:rPr lang="ru-RU" sz="3600" dirty="0">
                <a:solidFill>
                  <a:srgbClr val="000099"/>
                </a:solidFill>
              </a:rPr>
              <a:t>    четвёртый раз на средний палец?</a:t>
            </a:r>
          </a:p>
        </p:txBody>
      </p:sp>
    </p:spTree>
    <p:extLst>
      <p:ext uri="{BB962C8B-B14F-4D97-AF65-F5344CB8AC3E}">
        <p14:creationId xmlns:p14="http://schemas.microsoft.com/office/powerpoint/2010/main" val="18864387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cs typeface="Times New Roman" panose="02020603050405020304" pitchFamily="18" charset="0"/>
              </a:rPr>
              <a:t>Задание № 11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268760"/>
            <a:ext cx="8496944" cy="39604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4000" dirty="0">
              <a:solidFill>
                <a:srgbClr val="000099"/>
              </a:solidFill>
            </a:endParaRPr>
          </a:p>
          <a:p>
            <a:endParaRPr lang="ru-RU" sz="4000" dirty="0">
              <a:solidFill>
                <a:srgbClr val="000099"/>
              </a:solidFill>
            </a:endParaRPr>
          </a:p>
          <a:p>
            <a:endParaRPr lang="ru-RU" sz="4000" dirty="0">
              <a:solidFill>
                <a:srgbClr val="000099"/>
              </a:solidFill>
            </a:endParaRPr>
          </a:p>
          <a:p>
            <a:pPr algn="just"/>
            <a:r>
              <a:rPr lang="ru-RU" sz="4000" dirty="0">
                <a:solidFill>
                  <a:srgbClr val="000099"/>
                </a:solidFill>
              </a:rPr>
              <a:t>В классе 24 человека, из них 13 девочек. Известно, что 15 человек имеют светлые волосы. Сколько может быть девочек со светлыми волосами? Найди наименьшее возможное число?</a:t>
            </a:r>
          </a:p>
          <a:p>
            <a:endParaRPr lang="ru-RU" sz="4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4387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dirty="0" err="1">
                <a:cs typeface="Times New Roman" panose="02020603050405020304" pitchFamily="18" charset="0"/>
              </a:rPr>
              <a:t>оЦЕНИВАНИЕ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556792"/>
            <a:ext cx="8496944" cy="36724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4400" dirty="0">
              <a:solidFill>
                <a:srgbClr val="000099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820000"/>
              </p:ext>
            </p:extLst>
          </p:nvPr>
        </p:nvGraphicFramePr>
        <p:xfrm>
          <a:off x="467544" y="1333872"/>
          <a:ext cx="828092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24136">
                <a:tc>
                  <a:txBody>
                    <a:bodyPr/>
                    <a:lstStyle/>
                    <a:p>
                      <a:r>
                        <a:rPr lang="ru-RU" sz="2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Отметка по </a:t>
                      </a:r>
                    </a:p>
                    <a:p>
                      <a:r>
                        <a:rPr lang="ru-RU" sz="2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пятибалльной шкале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«2» 	</a:t>
                      </a:r>
                    </a:p>
                    <a:p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«3»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«4» 	</a:t>
                      </a:r>
                    </a:p>
                    <a:p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«5» 	</a:t>
                      </a:r>
                    </a:p>
                    <a:p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86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Первичные баллы 	</a:t>
                      </a:r>
                    </a:p>
                    <a:p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0–5 	</a:t>
                      </a:r>
                    </a:p>
                    <a:p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6–9 	</a:t>
                      </a:r>
                    </a:p>
                    <a:p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10–13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14–18 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4387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7056784" cy="3442394"/>
          </a:xfrm>
        </p:spPr>
        <p:txBody>
          <a:bodyPr>
            <a:normAutofit/>
          </a:bodyPr>
          <a:lstStyle/>
          <a:p>
            <a:r>
              <a:rPr lang="ru-RU" sz="7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</a:t>
            </a:r>
            <a:br>
              <a:rPr lang="ru-RU" sz="7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470393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-243408"/>
            <a:ext cx="4664497" cy="1162050"/>
          </a:xfrm>
        </p:spPr>
        <p:txBody>
          <a:bodyPr/>
          <a:lstStyle/>
          <a:p>
            <a:br>
              <a:rPr lang="ru-RU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Используемые ресурсы</a:t>
            </a:r>
          </a:p>
        </p:txBody>
      </p:sp>
      <p:sp>
        <p:nvSpPr>
          <p:cNvPr id="3" name="Объект 2"/>
          <p:cNvSpPr>
            <a:spLocks noGrp="1"/>
          </p:cNvSpPr>
          <p:nvPr>
            <p:ph type="body" sz="half" idx="2"/>
          </p:nvPr>
        </p:nvSpPr>
        <p:spPr>
          <a:xfrm>
            <a:off x="673224" y="908720"/>
            <a:ext cx="8435280" cy="4752528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rgbClr val="4D2403"/>
                </a:solidFill>
              </a:rPr>
              <a:t>Фон </a:t>
            </a:r>
          </a:p>
          <a:p>
            <a:r>
              <a:rPr lang="en-US" sz="1800" dirty="0">
                <a:hlinkClick r:id="rId2"/>
              </a:rPr>
              <a:t>https://img-fotki.yandex.ru/get/6844/134091466.19a/0_ffe44_138376f7_orig</a:t>
            </a:r>
            <a:endParaRPr lang="ru-RU" sz="1800" dirty="0"/>
          </a:p>
          <a:p>
            <a:r>
              <a:rPr lang="ru-RU" sz="1800" b="1" dirty="0">
                <a:solidFill>
                  <a:srgbClr val="4D2403"/>
                </a:solidFill>
              </a:rPr>
              <a:t>Доска</a:t>
            </a:r>
          </a:p>
          <a:p>
            <a:r>
              <a:rPr lang="en-US" sz="1800" dirty="0">
                <a:hlinkClick r:id="rId3"/>
              </a:rPr>
              <a:t>https://img-fotki.yandex.ru/get/9805/134091466.18e/0_fb745_a6c01c19_orig</a:t>
            </a:r>
            <a:endParaRPr lang="ru-RU" sz="1800" dirty="0"/>
          </a:p>
          <a:p>
            <a:r>
              <a:rPr lang="ru-RU" sz="1800" b="1" dirty="0">
                <a:solidFill>
                  <a:srgbClr val="4D2403"/>
                </a:solidFill>
              </a:rPr>
              <a:t>Мальчик 1</a:t>
            </a:r>
          </a:p>
          <a:p>
            <a:r>
              <a:rPr lang="en-US" sz="1800" dirty="0">
                <a:hlinkClick r:id="rId4"/>
              </a:rPr>
              <a:t>https://img-fotki.yandex.ru/get/9765/134091466.118/0_ddd74_57b36325_orig</a:t>
            </a:r>
            <a:endParaRPr lang="ru-RU" sz="1800" dirty="0"/>
          </a:p>
          <a:p>
            <a:r>
              <a:rPr lang="ru-RU" sz="1800" b="1" dirty="0">
                <a:solidFill>
                  <a:srgbClr val="4D2403"/>
                </a:solidFill>
              </a:rPr>
              <a:t>Мальчик 2</a:t>
            </a:r>
          </a:p>
          <a:p>
            <a:r>
              <a:rPr lang="en-US" sz="1800" dirty="0">
                <a:solidFill>
                  <a:srgbClr val="4D2403"/>
                </a:solidFill>
                <a:hlinkClick r:id="rId5"/>
              </a:rPr>
              <a:t>https://img-fotki.yandex.ru/get/5212/134091466.166/0_ee414_864dba14_orig</a:t>
            </a:r>
            <a:endParaRPr lang="ru-RU" sz="1800" dirty="0">
              <a:solidFill>
                <a:srgbClr val="4D2403"/>
              </a:solidFill>
            </a:endParaRPr>
          </a:p>
          <a:p>
            <a:r>
              <a:rPr lang="ru-RU" sz="1800" b="1" dirty="0">
                <a:solidFill>
                  <a:srgbClr val="4D2403"/>
                </a:solidFill>
              </a:rPr>
              <a:t>Мальчик 3</a:t>
            </a:r>
          </a:p>
          <a:p>
            <a:r>
              <a:rPr lang="en-US" sz="1800" dirty="0">
                <a:hlinkClick r:id="rId6"/>
              </a:rPr>
              <a:t>https://img-fotki.yandex.ru/get/6702/134091466.1ba/0_106b7e_d188c7a2_orig</a:t>
            </a:r>
            <a:endParaRPr lang="ru-RU" sz="1800" dirty="0"/>
          </a:p>
          <a:p>
            <a:r>
              <a:rPr lang="ru-RU" sz="1800" b="1" dirty="0">
                <a:solidFill>
                  <a:srgbClr val="4D2403"/>
                </a:solidFill>
              </a:rPr>
              <a:t>Учительница</a:t>
            </a:r>
          </a:p>
          <a:p>
            <a:r>
              <a:rPr lang="en-US" sz="1800" dirty="0">
                <a:hlinkClick r:id="rId7"/>
              </a:rPr>
              <a:t>https://img-fotki.yandex.ru/get/5102/134091466.1bf/0_107b1c_f364ae71_orig</a:t>
            </a:r>
            <a:endParaRPr lang="ru-RU" sz="1800" dirty="0"/>
          </a:p>
          <a:p>
            <a:r>
              <a:rPr lang="ru-RU" sz="1800" b="1" dirty="0">
                <a:solidFill>
                  <a:srgbClr val="4D2403"/>
                </a:solidFill>
              </a:rPr>
              <a:t>Девочка</a:t>
            </a:r>
          </a:p>
          <a:p>
            <a:r>
              <a:rPr lang="ru-RU" sz="1800" dirty="0"/>
              <a:t> </a:t>
            </a:r>
            <a:r>
              <a:rPr lang="en-US" sz="1800" dirty="0">
                <a:hlinkClick r:id="rId8"/>
              </a:rPr>
              <a:t>https://img-fotki.yandex.ru/get/4700/134091466.18f/0_fb75b_e33ffaf4_orig</a:t>
            </a:r>
            <a:endParaRPr lang="ru-RU" sz="1800" dirty="0"/>
          </a:p>
          <a:p>
            <a:r>
              <a:rPr lang="ru-RU" sz="1800" b="1" dirty="0">
                <a:solidFill>
                  <a:srgbClr val="4D2403"/>
                </a:solidFill>
              </a:rPr>
              <a:t>Книги</a:t>
            </a:r>
          </a:p>
          <a:p>
            <a:r>
              <a:rPr lang="en-US" sz="1800" dirty="0">
                <a:hlinkClick r:id="rId9"/>
              </a:rPr>
              <a:t>https://img-fotki.yandex.ru/get/5402/134091466.18e/0_fb746_ca8ca728_orig</a:t>
            </a:r>
            <a:endParaRPr lang="ru-RU" sz="1800" dirty="0"/>
          </a:p>
          <a:p>
            <a:endParaRPr lang="ru-RU" sz="1200" dirty="0"/>
          </a:p>
          <a:p>
            <a:endParaRPr lang="ru-RU" dirty="0"/>
          </a:p>
          <a:p>
            <a:endParaRPr lang="ru-RU" sz="900" dirty="0"/>
          </a:p>
          <a:p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val="446565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252520" cy="141277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2020-2021 учебный год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6000" dirty="0">
                <a:solidFill>
                  <a:srgbClr val="0070C0"/>
                </a:solidFill>
              </a:rPr>
              <a:t>ВПР</a:t>
            </a:r>
          </a:p>
          <a:p>
            <a:pPr>
              <a:buNone/>
            </a:pPr>
            <a:r>
              <a:rPr lang="ru-RU" sz="4400" dirty="0"/>
              <a:t>С 15 марта по 21 мая 2021 года</a:t>
            </a:r>
          </a:p>
        </p:txBody>
      </p:sp>
    </p:spTree>
    <p:extLst>
      <p:ext uri="{BB962C8B-B14F-4D97-AF65-F5344CB8AC3E}">
        <p14:creationId xmlns:p14="http://schemas.microsoft.com/office/powerpoint/2010/main" val="212965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496944" cy="59766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>
                <a:solidFill>
                  <a:srgbClr val="FF0000"/>
                </a:solidFill>
              </a:rPr>
              <a:t>           Назначение ВПР – оценить уровень общеобразовательной подготовки обучающихся          4 класса в соответствии с требованиями ФГОС. </a:t>
            </a:r>
          </a:p>
          <a:p>
            <a:pPr marL="0" indent="0" algn="just">
              <a:buNone/>
            </a:pPr>
            <a:r>
              <a:rPr lang="ru-RU" sz="2800" dirty="0"/>
              <a:t>Вариант проверочной работы по русскому языку состоит из двух частей, которые выполняются в разные дни и различаются по содержанию и количеству заданий. </a:t>
            </a:r>
          </a:p>
          <a:p>
            <a:pPr marL="0" indent="0">
              <a:buNone/>
            </a:pPr>
            <a:r>
              <a:rPr lang="ru-RU" sz="2800" dirty="0"/>
              <a:t>Часть 1 содержит 3 задания: диктант (задание 1) и 2 задания по написанному тексту. </a:t>
            </a:r>
          </a:p>
          <a:p>
            <a:pPr marL="0" indent="0">
              <a:buNone/>
            </a:pPr>
            <a:r>
              <a:rPr lang="ru-RU" sz="2800" dirty="0"/>
              <a:t>                       Часть 2 содержит 13 - 16 заданий, в том числе  </a:t>
            </a:r>
          </a:p>
          <a:p>
            <a:pPr marL="0" indent="0">
              <a:buNone/>
            </a:pPr>
            <a:r>
              <a:rPr lang="ru-RU" sz="2800" dirty="0"/>
              <a:t>                         10 заданий к приведённому в варианте   </a:t>
            </a:r>
          </a:p>
          <a:p>
            <a:pPr marL="0" indent="0">
              <a:buNone/>
            </a:pPr>
            <a:r>
              <a:rPr lang="ru-RU" sz="2800" dirty="0"/>
              <a:t>                         проверочной  работы тексту для чтения. </a:t>
            </a:r>
          </a:p>
        </p:txBody>
      </p:sp>
    </p:spTree>
    <p:extLst>
      <p:ext uri="{BB962C8B-B14F-4D97-AF65-F5344CB8AC3E}">
        <p14:creationId xmlns:p14="http://schemas.microsoft.com/office/powerpoint/2010/main" val="212965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332657"/>
            <a:ext cx="6480720" cy="46805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6000" b="1" dirty="0"/>
          </a:p>
          <a:p>
            <a:pPr marL="0" indent="0" algn="ctr">
              <a:buNone/>
            </a:pPr>
            <a:r>
              <a:rPr lang="ru-RU" sz="6000" b="1" dirty="0"/>
              <a:t>Обратимся </a:t>
            </a:r>
          </a:p>
          <a:p>
            <a:pPr marL="0" indent="0" algn="ctr">
              <a:buNone/>
            </a:pPr>
            <a:r>
              <a:rPr lang="ru-RU" sz="6000" b="1" dirty="0"/>
              <a:t>к тексту </a:t>
            </a:r>
          </a:p>
          <a:p>
            <a:pPr marL="0" indent="0" algn="ctr">
              <a:buNone/>
            </a:pPr>
            <a:r>
              <a:rPr lang="ru-RU" sz="6000" b="1" dirty="0"/>
              <a:t>диктанта.</a:t>
            </a:r>
          </a:p>
        </p:txBody>
      </p:sp>
    </p:spTree>
    <p:extLst>
      <p:ext uri="{BB962C8B-B14F-4D97-AF65-F5344CB8AC3E}">
        <p14:creationId xmlns:p14="http://schemas.microsoft.com/office/powerpoint/2010/main" val="1930764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656184"/>
          </a:xfrm>
        </p:spPr>
        <p:txBody>
          <a:bodyPr>
            <a:noAutofit/>
          </a:bodyPr>
          <a:lstStyle/>
          <a:p>
            <a:pPr algn="just"/>
            <a:br>
              <a:rPr lang="ru-RU" sz="2800" b="1" dirty="0"/>
            </a:br>
            <a:r>
              <a:rPr lang="ru-RU" sz="3200" b="1" dirty="0"/>
              <a:t>2. Найди </a:t>
            </a:r>
            <a:r>
              <a:rPr lang="ru-RU" sz="3200" dirty="0"/>
              <a:t>в тексте предложение с однородными сказуемыми. </a:t>
            </a:r>
            <a:r>
              <a:rPr lang="ru-RU" sz="3200" b="1" dirty="0"/>
              <a:t>Выпиши </a:t>
            </a:r>
            <a:r>
              <a:rPr lang="ru-RU" sz="3200" dirty="0"/>
              <a:t>это предложение и </a:t>
            </a:r>
            <a:r>
              <a:rPr lang="ru-RU" sz="3200" b="1" dirty="0"/>
              <a:t>подчеркни </a:t>
            </a:r>
            <a:r>
              <a:rPr lang="ru-RU" sz="3200" dirty="0"/>
              <a:t>в нём однородные сказуемые.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2448272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3. Выпиши </a:t>
            </a:r>
            <a:r>
              <a:rPr lang="ru-RU" dirty="0"/>
              <a:t>из текста 6-е предложение. </a:t>
            </a:r>
          </a:p>
          <a:p>
            <a:pPr marL="0" indent="0">
              <a:buNone/>
            </a:pPr>
            <a:r>
              <a:rPr lang="ru-RU" dirty="0"/>
              <a:t>              1) </a:t>
            </a:r>
            <a:r>
              <a:rPr lang="ru-RU" b="1" dirty="0"/>
              <a:t>Подчеркни </a:t>
            </a:r>
            <a:r>
              <a:rPr lang="ru-RU" dirty="0"/>
              <a:t>в нём главные члены. </a:t>
            </a:r>
          </a:p>
          <a:p>
            <a:pPr marL="0" indent="0">
              <a:buNone/>
            </a:pPr>
            <a:r>
              <a:rPr lang="ru-RU" dirty="0"/>
              <a:t>              2) Над каждым словом </a:t>
            </a:r>
            <a:r>
              <a:rPr lang="ru-RU" b="1" dirty="0"/>
              <a:t>напиши</a:t>
            </a:r>
            <a:r>
              <a:rPr lang="ru-RU" dirty="0"/>
              <a:t>, какой </a:t>
            </a:r>
          </a:p>
          <a:p>
            <a:pPr marL="0" indent="0">
              <a:buNone/>
            </a:pPr>
            <a:r>
              <a:rPr lang="ru-RU" dirty="0"/>
              <a:t>                   частью речи оно является. </a:t>
            </a:r>
          </a:p>
        </p:txBody>
      </p:sp>
    </p:spTree>
    <p:extLst>
      <p:ext uri="{BB962C8B-B14F-4D97-AF65-F5344CB8AC3E}">
        <p14:creationId xmlns:p14="http://schemas.microsoft.com/office/powerpoint/2010/main" val="212965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Задание № 4</a:t>
            </a:r>
            <a:b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844824"/>
            <a:ext cx="8064896" cy="41044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5400" dirty="0">
                <a:solidFill>
                  <a:srgbClr val="000099"/>
                </a:solidFill>
                <a:cs typeface="Arial" panose="020B0604020202020204" pitchFamily="34" charset="0"/>
              </a:rPr>
              <a:t>Произнеси данные ниже слова, поставь в них знак ударения над ударными гласными.</a:t>
            </a:r>
          </a:p>
          <a:p>
            <a:pPr lvl="3"/>
            <a:r>
              <a:rPr lang="ru-RU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Статуя,  квартал, </a:t>
            </a:r>
          </a:p>
          <a:p>
            <a:pPr lvl="3"/>
            <a:r>
              <a:rPr lang="ru-RU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завидно,  наняли.</a:t>
            </a:r>
          </a:p>
          <a:p>
            <a:endParaRPr lang="ru-RU" sz="4800" b="1" dirty="0">
              <a:solidFill>
                <a:srgbClr val="FF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039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48681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sz="4800" dirty="0">
                <a:cs typeface="Times New Roman" panose="02020603050405020304" pitchFamily="18" charset="0"/>
              </a:rPr>
              <a:t>Задание № 5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340768"/>
            <a:ext cx="8496944" cy="4608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4800" dirty="0">
                <a:solidFill>
                  <a:srgbClr val="000099"/>
                </a:solidFill>
              </a:rPr>
              <a:t>В данном ниже предложении </a:t>
            </a:r>
            <a:r>
              <a:rPr lang="ru-RU" sz="4800" b="1" dirty="0">
                <a:solidFill>
                  <a:srgbClr val="000099"/>
                </a:solidFill>
              </a:rPr>
              <a:t>найди </a:t>
            </a:r>
            <a:r>
              <a:rPr lang="ru-RU" sz="4800" dirty="0">
                <a:solidFill>
                  <a:srgbClr val="000099"/>
                </a:solidFill>
              </a:rPr>
              <a:t>слово, в котором все согласные звуки звонкие. </a:t>
            </a:r>
            <a:r>
              <a:rPr lang="ru-RU" sz="4800" b="1" dirty="0">
                <a:solidFill>
                  <a:srgbClr val="000099"/>
                </a:solidFill>
              </a:rPr>
              <a:t>Выпиши </a:t>
            </a:r>
            <a:r>
              <a:rPr lang="ru-RU" sz="4800" dirty="0">
                <a:solidFill>
                  <a:srgbClr val="000099"/>
                </a:solidFill>
              </a:rPr>
              <a:t>это слово. </a:t>
            </a:r>
          </a:p>
          <a:p>
            <a:pPr algn="ctr"/>
            <a:r>
              <a:rPr lang="ru-RU" sz="4800" b="1" dirty="0">
                <a:solidFill>
                  <a:srgbClr val="FF0000"/>
                </a:solidFill>
                <a:latin typeface="Arial Narrow" panose="020B0606020202030204" pitchFamily="34" charset="0"/>
              </a:rPr>
              <a:t>Снежинка робко дрожала </a:t>
            </a:r>
          </a:p>
          <a:p>
            <a:pPr algn="ctr"/>
            <a:r>
              <a:rPr lang="ru-RU" sz="4800" b="1" dirty="0">
                <a:solidFill>
                  <a:srgbClr val="FF0000"/>
                </a:solidFill>
                <a:latin typeface="Arial Narrow" panose="020B0606020202030204" pitchFamily="34" charset="0"/>
              </a:rPr>
              <a:t>на варежке.</a:t>
            </a:r>
            <a:endParaRPr lang="ru-RU" sz="4800" b="1" dirty="0">
              <a:solidFill>
                <a:srgbClr val="FF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0399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1881</TotalTime>
  <Words>1316</Words>
  <Application>Microsoft Office PowerPoint</Application>
  <PresentationFormat>Экран (4:3)</PresentationFormat>
  <Paragraphs>201</Paragraphs>
  <Slides>35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2" baseType="lpstr">
      <vt:lpstr>Arial</vt:lpstr>
      <vt:lpstr>Arial Narrow</vt:lpstr>
      <vt:lpstr>Calibri</vt:lpstr>
      <vt:lpstr>Cambria</vt:lpstr>
      <vt:lpstr>Times New Roman</vt:lpstr>
      <vt:lpstr>TimesNewRoman,Bold</vt:lpstr>
      <vt:lpstr>Тема Office</vt:lpstr>
      <vt:lpstr>ВСЕРОССИЙСКИЕ ПРОВЕРОЧНЫЕ РАБОТЫ</vt:lpstr>
      <vt:lpstr>ВСЕРОССИЙСКИЕ ПРОВЕРОЧНЫЕ   РАБОТЫ </vt:lpstr>
      <vt:lpstr>Презентация PowerPoint</vt:lpstr>
      <vt:lpstr>2020-2021 учебный год</vt:lpstr>
      <vt:lpstr>Презентация PowerPoint</vt:lpstr>
      <vt:lpstr>Презентация PowerPoint</vt:lpstr>
      <vt:lpstr> 2. Найди в тексте предложение с однородными сказуемыми. Выпиши это предложение и подчеркни в нём однородные сказуемые. </vt:lpstr>
      <vt:lpstr>Задание № 4 </vt:lpstr>
      <vt:lpstr>Задание № 5</vt:lpstr>
      <vt:lpstr> </vt:lpstr>
      <vt:lpstr>Задание № 6</vt:lpstr>
      <vt:lpstr>Презентация PowerPoint</vt:lpstr>
      <vt:lpstr>Задание № 8</vt:lpstr>
      <vt:lpstr>Задание № 9</vt:lpstr>
      <vt:lpstr>Задание № 10</vt:lpstr>
      <vt:lpstr>Задание № 11</vt:lpstr>
      <vt:lpstr>Задание № 12</vt:lpstr>
      <vt:lpstr>Задание № 13</vt:lpstr>
      <vt:lpstr>Задание № 14</vt:lpstr>
      <vt:lpstr>Задание № 16</vt:lpstr>
      <vt:lpstr>Презентация PowerPoint</vt:lpstr>
      <vt:lpstr>Презентация PowerPoint</vt:lpstr>
      <vt:lpstr>МАТЕМАТИКА Задание № 1-2</vt:lpstr>
      <vt:lpstr>Задание № 3</vt:lpstr>
      <vt:lpstr>Презентация PowerPoint</vt:lpstr>
      <vt:lpstr>Задание № 4</vt:lpstr>
      <vt:lpstr>Задание № 5</vt:lpstr>
      <vt:lpstr>Задание № 6</vt:lpstr>
      <vt:lpstr>Презентация PowerPoint</vt:lpstr>
      <vt:lpstr>Задание № 9</vt:lpstr>
      <vt:lpstr>Задание № 10</vt:lpstr>
      <vt:lpstr>Задание № 11</vt:lpstr>
      <vt:lpstr>оЦЕНИВАНИЕ</vt:lpstr>
      <vt:lpstr>Спасибо  за внимание!</vt:lpstr>
      <vt:lpstr> Используемые ресурсы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007</dc:creator>
  <cp:lastModifiedBy>днс</cp:lastModifiedBy>
  <cp:revision>76</cp:revision>
  <dcterms:created xsi:type="dcterms:W3CDTF">2014-11-05T14:34:15Z</dcterms:created>
  <dcterms:modified xsi:type="dcterms:W3CDTF">2022-04-01T00:37:35Z</dcterms:modified>
</cp:coreProperties>
</file>